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36" r:id="rId3"/>
    <p:sldId id="331" r:id="rId4"/>
    <p:sldId id="257" r:id="rId5"/>
    <p:sldId id="332" r:id="rId6"/>
    <p:sldId id="333" r:id="rId7"/>
    <p:sldId id="334" r:id="rId8"/>
    <p:sldId id="335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52" y="6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 dirty="0"/>
              <a:t>Security 101 – The Big Picture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is so important…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that I have completely ignored it in all my courses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Why?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You need a system in order to secure it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MSDO is about ‘crafting the system’ – so it ‘happens before’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Security is a quality attribute in conflict with all others I teach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Modifiability – loose coupling		Security is tight coupling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Availability – allow access always		Security is the opposite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Performance				Security …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Etc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And … I have never dug deep into it 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54B080-45D2-429C-9EA5-9129A4AECDC6}"/>
              </a:ext>
            </a:extLst>
          </p:cNvPr>
          <p:cNvSpPr/>
          <p:nvPr/>
        </p:nvSpPr>
        <p:spPr>
          <a:xfrm>
            <a:off x="304800" y="1440180"/>
            <a:ext cx="8458200" cy="1219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87423D-75F6-4AA3-9546-732E5A009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869D-7743-45B5-B979-1EBE6B307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Bass et al. </a:t>
            </a:r>
            <a:r>
              <a:rPr lang="en-US" i="1" dirty="0"/>
              <a:t>Software Architecture in Practice</a:t>
            </a:r>
          </a:p>
          <a:p>
            <a:r>
              <a:rPr lang="en-US" sz="2400" noProof="0" dirty="0"/>
              <a:t>Concerned with </a:t>
            </a:r>
            <a:r>
              <a:rPr lang="en-US" sz="2400" i="1" noProof="0" dirty="0"/>
              <a:t>ability to protect data and information from unauthorized access while still providing access to people/systems that are authorized</a:t>
            </a:r>
          </a:p>
          <a:p>
            <a:endParaRPr lang="en-US" i="1" dirty="0"/>
          </a:p>
          <a:p>
            <a:r>
              <a:rPr lang="en-US" sz="2400" noProof="0" dirty="0"/>
              <a:t>Lots of </a:t>
            </a:r>
            <a:r>
              <a:rPr lang="en-US" sz="2400" i="1" noProof="0" dirty="0"/>
              <a:t>tactics</a:t>
            </a:r>
            <a:endParaRPr lang="en-US" sz="2400" noProof="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00900-ED87-4371-80C2-66181A8F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C1FD9-F295-4F40-80D5-1F3424BD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E0609-A1E2-4B0D-ADC3-70E005CA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1ED64E06-A291-4963-8693-D5A7F1D16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749445"/>
            <a:ext cx="3276598" cy="2457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4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98EBD-FA7A-4484-B91B-9B992753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063DF-AB3E-4AFA-8E00-56C510F89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no expert…</a:t>
            </a:r>
          </a:p>
          <a:p>
            <a:pPr lvl="1"/>
            <a:r>
              <a:rPr lang="en-US" dirty="0"/>
              <a:t>Only worked on it since Spring 2021 to be frank</a:t>
            </a:r>
          </a:p>
          <a:p>
            <a:pPr lvl="2"/>
            <a:r>
              <a:rPr lang="en-US" dirty="0"/>
              <a:t>Not a core practice when teaching and prototyping with no real data</a:t>
            </a:r>
          </a:p>
          <a:p>
            <a:endParaRPr lang="en-US" dirty="0" smtClean="0"/>
          </a:p>
          <a:p>
            <a:r>
              <a:rPr lang="en-US" dirty="0" smtClean="0"/>
              <a:t>MSDO </a:t>
            </a:r>
            <a:r>
              <a:rPr lang="en-US" dirty="0"/>
              <a:t>take on the vast subject area is… limited…</a:t>
            </a:r>
          </a:p>
          <a:p>
            <a:pPr lvl="1"/>
            <a:r>
              <a:rPr lang="en-US" dirty="0"/>
              <a:t>Pedagogical point</a:t>
            </a:r>
          </a:p>
          <a:p>
            <a:pPr lvl="2"/>
            <a:r>
              <a:rPr lang="en-US" i="1" dirty="0"/>
              <a:t>You have to be able to construct a system in order to have something to protect</a:t>
            </a:r>
          </a:p>
          <a:p>
            <a:pPr lvl="2"/>
            <a:r>
              <a:rPr lang="en-US" i="1" dirty="0"/>
              <a:t>MSDO is about constructing that system…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35107-7BFC-4128-8F77-4660C3AC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28676-6B81-4CB7-B08C-559606F8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D58FF-59CB-4A91-8240-E3963E96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E4583-5248-461A-8AC9-60FA1F428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Focus is </a:t>
            </a:r>
            <a:r>
              <a:rPr lang="en-US" i="1" dirty="0"/>
              <a:t>Resisting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FE37-037D-42C1-BB4A-7188EBFE0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Actors</a:t>
            </a:r>
          </a:p>
          <a:p>
            <a:r>
              <a:rPr lang="en-US" dirty="0"/>
              <a:t>Encrypt Data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Limit Access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6548A-DA1C-4F6A-B5E5-154061A4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7678-B4F8-4F4D-AD2C-06760B2A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7AE7B-53D5-4BC4-BFE8-076ACA327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BE185FE4-6D95-4253-A7AE-A16D38F39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1104900"/>
            <a:ext cx="5181599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2930888-B323-4E7B-8FF5-2ED6627A34FF}"/>
              </a:ext>
            </a:extLst>
          </p:cNvPr>
          <p:cNvSpPr/>
          <p:nvPr/>
        </p:nvSpPr>
        <p:spPr>
          <a:xfrm>
            <a:off x="4998720" y="2095500"/>
            <a:ext cx="838200" cy="1524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4A8A-0811-4496-AF9B-5E878FDB1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Using Standard Tech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5BE06-D2D7-4DCC-A2EB-812EAD797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is one of the places in which you </a:t>
            </a:r>
            <a:r>
              <a:rPr lang="en-US" i="1" dirty="0"/>
              <a:t>do not want to invent or code your own thing…</a:t>
            </a:r>
          </a:p>
          <a:p>
            <a:pPr lvl="1"/>
            <a:r>
              <a:rPr lang="en-US" dirty="0"/>
              <a:t>As you </a:t>
            </a:r>
            <a:r>
              <a:rPr lang="en-US" i="1" dirty="0"/>
              <a:t>will get it wrong!</a:t>
            </a:r>
            <a:endParaRPr lang="en-US" dirty="0"/>
          </a:p>
          <a:p>
            <a:pPr lvl="2"/>
            <a:r>
              <a:rPr lang="en-US" dirty="0"/>
              <a:t>(Even standard things like SSL etc., get it wrong…)</a:t>
            </a:r>
          </a:p>
          <a:p>
            <a:r>
              <a:rPr lang="en-US" dirty="0"/>
              <a:t>Authentication and Authorization</a:t>
            </a:r>
          </a:p>
          <a:p>
            <a:pPr lvl="1"/>
            <a:r>
              <a:rPr lang="en-US" dirty="0"/>
              <a:t>We will look at OAuth 2.0</a:t>
            </a:r>
          </a:p>
          <a:p>
            <a:r>
              <a:rPr lang="en-US" dirty="0"/>
              <a:t>Encryption</a:t>
            </a:r>
          </a:p>
          <a:p>
            <a:pPr lvl="1"/>
            <a:r>
              <a:rPr lang="en-US" dirty="0"/>
              <a:t>We will look at encryption, TLS, HTTPS</a:t>
            </a:r>
          </a:p>
          <a:p>
            <a:r>
              <a:rPr lang="en-US" dirty="0"/>
              <a:t>Limit Access</a:t>
            </a:r>
          </a:p>
          <a:p>
            <a:pPr lvl="1"/>
            <a:r>
              <a:rPr lang="en-US" dirty="0"/>
              <a:t>We will look at key handling and </a:t>
            </a:r>
            <a:r>
              <a:rPr lang="en-US" i="1" dirty="0"/>
              <a:t>least privileged principle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C9787-0427-4FD4-A4BC-3EB94C97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3917C-25D9-4411-A791-19D812FA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DE537-29FB-49C2-8465-6129552A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5D50-96AF-4FE9-8A33-68697C9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They are Disjoint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1DE8F-F138-4845-8F02-FA91870CB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</a:t>
            </a:r>
          </a:p>
          <a:p>
            <a:pPr lvl="1"/>
            <a:r>
              <a:rPr lang="en-US" dirty="0"/>
              <a:t>Encrypt data but allow access to everyone (no authentication)</a:t>
            </a:r>
          </a:p>
          <a:p>
            <a:pPr lvl="1"/>
            <a:r>
              <a:rPr lang="en-US" dirty="0"/>
              <a:t>Authorize only real users but not encrypt data</a:t>
            </a:r>
          </a:p>
          <a:p>
            <a:r>
              <a:rPr lang="en-US" dirty="0"/>
              <a:t>Only together do we achieve some level of security…</a:t>
            </a:r>
          </a:p>
          <a:p>
            <a:r>
              <a:rPr lang="en-US" dirty="0"/>
              <a:t>But… In practice</a:t>
            </a:r>
          </a:p>
          <a:p>
            <a:pPr lvl="1"/>
            <a:r>
              <a:rPr lang="en-US" dirty="0"/>
              <a:t>The OAuth protocol works excellent over insecure HTTP</a:t>
            </a:r>
          </a:p>
          <a:p>
            <a:pPr lvl="2"/>
            <a:r>
              <a:rPr lang="en-US" dirty="0"/>
              <a:t>Yeah, you send passwords on public network in clear text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… But from a learning perspective, it works</a:t>
            </a:r>
          </a:p>
          <a:p>
            <a:pPr lvl="1"/>
            <a:r>
              <a:rPr lang="en-US" dirty="0"/>
              <a:t>Secure transmission, HTTPS, is cumbersome…</a:t>
            </a:r>
          </a:p>
          <a:p>
            <a:pPr lvl="2"/>
            <a:r>
              <a:rPr lang="en-US" dirty="0"/>
              <a:t>Hard couplings and key management … 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18C01-03A0-4BE4-A0FC-F6CC5F9E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39C2D-1FE1-41B0-B3A9-378C7BB08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7B8F2-E39B-426A-88DA-7D8A60F6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C51A-2686-4FC5-AC3C-4771E33F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in MSDO…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7BD9F-3AC4-4906-AB12-FEC97315A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actually start in the “wrong end”</a:t>
            </a:r>
          </a:p>
          <a:p>
            <a:endParaRPr lang="en-US" dirty="0"/>
          </a:p>
          <a:p>
            <a:r>
              <a:rPr lang="en-US" i="1" dirty="0"/>
              <a:t>Authorization using OAuth 2.0 protocol first</a:t>
            </a:r>
          </a:p>
          <a:p>
            <a:pPr lvl="1"/>
            <a:r>
              <a:rPr lang="en-US" dirty="0"/>
              <a:t>(or rather, an adaption of it…)</a:t>
            </a:r>
          </a:p>
          <a:p>
            <a:pPr lvl="1"/>
            <a:endParaRPr lang="en-US" dirty="0"/>
          </a:p>
          <a:p>
            <a:r>
              <a:rPr lang="en-US" i="1" dirty="0"/>
              <a:t>Encryption using TSL later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A5757-A4D0-4D9D-BC4F-D3503A74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F5FBA-7A78-4BFD-8418-BD2DE182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5D2BF-F286-48FA-B909-05BFC00F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442</Words>
  <Application>Microsoft Office PowerPoint</Application>
  <PresentationFormat>On-screen Show (16:10)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Microservices and DevOps</vt:lpstr>
      <vt:lpstr>Security is so important…</vt:lpstr>
      <vt:lpstr>Security</vt:lpstr>
      <vt:lpstr>Disclaimer</vt:lpstr>
      <vt:lpstr>Our Focus is Resisting </vt:lpstr>
      <vt:lpstr>… Using Standard Tech</vt:lpstr>
      <vt:lpstr>Note: They are Disjoint</vt:lpstr>
      <vt:lpstr>So in MSDO…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138</cp:revision>
  <dcterms:created xsi:type="dcterms:W3CDTF">2006-08-16T00:00:00Z</dcterms:created>
  <dcterms:modified xsi:type="dcterms:W3CDTF">2021-08-27T13:15:57Z</dcterms:modified>
</cp:coreProperties>
</file>