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sldIdLst>
    <p:sldId id="256" r:id="rId2"/>
    <p:sldId id="336" r:id="rId3"/>
    <p:sldId id="331" r:id="rId4"/>
    <p:sldId id="257" r:id="rId5"/>
    <p:sldId id="332" r:id="rId6"/>
    <p:sldId id="333" r:id="rId7"/>
    <p:sldId id="334" r:id="rId8"/>
    <p:sldId id="335" r:id="rId9"/>
  </p:sldIdLst>
  <p:sldSz cx="9144000" cy="5715000" type="screen16x1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552" y="66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1DE118D-1E65-49C2-BC64-FD752CA0D258}" type="datetimeFigureOut">
              <a:rPr lang="en-US"/>
              <a:pPr>
                <a:defRPr/>
              </a:pPr>
              <a:t>8/27/2021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10F4021-697B-435F-AB67-E79E7F5FDE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5130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D1D56-42A0-4E15-A7B7-13C5D7FE59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503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5365"/>
            <a:ext cx="8229600" cy="59663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52500"/>
            <a:ext cx="8305800" cy="4318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90516-8E9A-4341-B9BC-EA71230116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803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7411C-50F3-439B-A172-D78B9B44E8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247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88395-51D4-402F-A507-1382C6CB3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657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B4E74-E97A-4D90-BF5F-D9FADEB144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517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2EDFE-52F1-47B6-86A3-4A0F783CCE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47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6487A-C881-4656-BFDC-10A40E38B4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450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59740-54F6-453E-B57C-DF10E97228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906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EF36D-F0F7-4DB9-9ABE-45888DCD24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280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81782"/>
            <a:ext cx="8229600" cy="596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1000" y="952500"/>
            <a:ext cx="8305800" cy="431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C4B457A-9C89-40D9-BF1E-54D9B094FD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2" descr="http://mbg.au.dk/fileadmin/site_files/mb/Logoer/au/aulogo.jpg"/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58208"/>
            <a:ext cx="2091690" cy="829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Microservices and DevOps</a:t>
            </a:r>
            <a:endParaRPr lang="da-DK" altLang="en-US" dirty="0"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da-DK" dirty="0"/>
              <a:t>DevOps and Container Technology</a:t>
            </a:r>
          </a:p>
          <a:p>
            <a:pPr>
              <a:defRPr/>
            </a:pPr>
            <a:r>
              <a:rPr lang="da-DK" sz="2000" dirty="0"/>
              <a:t>Security 101 – The Big Picture</a:t>
            </a:r>
            <a:endParaRPr lang="da-DK" dirty="0"/>
          </a:p>
          <a:p>
            <a:pPr>
              <a:defRPr/>
            </a:pPr>
            <a:endParaRPr lang="da-DK" dirty="0"/>
          </a:p>
          <a:p>
            <a:pPr>
              <a:defRPr/>
            </a:pPr>
            <a:r>
              <a:rPr lang="da-DK" sz="1600" dirty="0"/>
              <a:t>Henrik Bærbak Christensen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 is so important…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… that I have completely ignored it in all my courses </a:t>
            </a:r>
            <a:r>
              <a:rPr lang="en-US" dirty="0" smtClean="0">
                <a:sym typeface="Wingdings" panose="05000000000000000000" pitchFamily="2" charset="2"/>
              </a:rPr>
              <a:t>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Why?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You need a system in order to secure it</a:t>
            </a:r>
          </a:p>
          <a:p>
            <a:pPr lvl="2"/>
            <a:r>
              <a:rPr lang="en-US" dirty="0" smtClean="0">
                <a:sym typeface="Wingdings" panose="05000000000000000000" pitchFamily="2" charset="2"/>
              </a:rPr>
              <a:t>MSDO is about ‘crafting the system’ – so it ‘happens before’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Security is a quality attribute in conflict with all others I teach</a:t>
            </a:r>
          </a:p>
          <a:p>
            <a:pPr lvl="2"/>
            <a:r>
              <a:rPr lang="en-US" dirty="0" smtClean="0">
                <a:sym typeface="Wingdings" panose="05000000000000000000" pitchFamily="2" charset="2"/>
              </a:rPr>
              <a:t>Modifiability – loose coupling		Security is tight coupling</a:t>
            </a:r>
          </a:p>
          <a:p>
            <a:pPr lvl="2"/>
            <a:r>
              <a:rPr lang="en-US" dirty="0" smtClean="0">
                <a:sym typeface="Wingdings" panose="05000000000000000000" pitchFamily="2" charset="2"/>
              </a:rPr>
              <a:t>Availability – allow access always		Security is the opposite</a:t>
            </a:r>
          </a:p>
          <a:p>
            <a:pPr lvl="2"/>
            <a:r>
              <a:rPr lang="en-US" dirty="0" smtClean="0">
                <a:sym typeface="Wingdings" panose="05000000000000000000" pitchFamily="2" charset="2"/>
              </a:rPr>
              <a:t>Performance				Security …</a:t>
            </a:r>
          </a:p>
          <a:p>
            <a:pPr lvl="2"/>
            <a:r>
              <a:rPr lang="en-US" dirty="0" err="1" smtClean="0">
                <a:sym typeface="Wingdings" panose="05000000000000000000" pitchFamily="2" charset="2"/>
              </a:rPr>
              <a:t>Etc</a:t>
            </a:r>
            <a:endParaRPr lang="en-US" dirty="0" smtClean="0">
              <a:sym typeface="Wingdings" panose="05000000000000000000" pitchFamily="2" charset="2"/>
            </a:endParaRP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And … I have never dug deep into it 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CS@AU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Henrik Bærbak Christensen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958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454B080-45D2-429C-9EA5-9129A4AECDC6}"/>
              </a:ext>
            </a:extLst>
          </p:cNvPr>
          <p:cNvSpPr/>
          <p:nvPr/>
        </p:nvSpPr>
        <p:spPr>
          <a:xfrm>
            <a:off x="304800" y="1440180"/>
            <a:ext cx="8458200" cy="1219200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187423D-75F6-4AA3-9546-732E5A009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Security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F2869D-7743-45B5-B979-1EBE6B3071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According to Bass et al. </a:t>
            </a:r>
            <a:r>
              <a:rPr lang="en-US" i="1" dirty="0"/>
              <a:t>Software Architecture in Practice</a:t>
            </a:r>
          </a:p>
          <a:p>
            <a:r>
              <a:rPr lang="en-US" sz="2400" noProof="0" dirty="0"/>
              <a:t>Concerned with </a:t>
            </a:r>
            <a:r>
              <a:rPr lang="en-US" sz="2400" i="1" noProof="0" dirty="0"/>
              <a:t>ability to protect data and information from unauthorized access while still providing access to people/systems that are authorized</a:t>
            </a:r>
          </a:p>
          <a:p>
            <a:endParaRPr lang="en-US" i="1" dirty="0"/>
          </a:p>
          <a:p>
            <a:r>
              <a:rPr lang="en-US" sz="2400" noProof="0" dirty="0"/>
              <a:t>Lots of </a:t>
            </a:r>
            <a:r>
              <a:rPr lang="en-US" sz="2400" i="1" noProof="0" dirty="0"/>
              <a:t>tactics</a:t>
            </a:r>
            <a:endParaRPr lang="en-US" sz="2400" noProof="0" dirty="0"/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700900-ED87-4371-80C2-66181A8FA6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AC1FD9-F295-4F40-80D5-1F3424BD9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0E0609-A1E2-4B0D-ADC3-70E005CA47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pic>
        <p:nvPicPr>
          <p:cNvPr id="8" name="Picture 3">
            <a:extLst>
              <a:ext uri="{FF2B5EF4-FFF2-40B4-BE49-F238E27FC236}">
                <a16:creationId xmlns:a16="http://schemas.microsoft.com/office/drawing/2014/main" id="{1ED64E06-A291-4963-8693-D5A7F1D162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2749445"/>
            <a:ext cx="3276598" cy="2457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7245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F98EBD-FA7A-4484-B91B-9B992753FE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Disclaimer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6063DF-AB3E-4AFA-8E00-56C510F89A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 am no expert…</a:t>
            </a:r>
          </a:p>
          <a:p>
            <a:pPr lvl="1"/>
            <a:r>
              <a:rPr lang="en-US" dirty="0"/>
              <a:t>Only worked on it since Spring 2021 to be frank</a:t>
            </a:r>
          </a:p>
          <a:p>
            <a:pPr lvl="2"/>
            <a:r>
              <a:rPr lang="en-US" dirty="0"/>
              <a:t>Not a core practice when teaching and prototyping with no real data</a:t>
            </a:r>
          </a:p>
          <a:p>
            <a:endParaRPr lang="en-US" dirty="0" smtClean="0"/>
          </a:p>
          <a:p>
            <a:r>
              <a:rPr lang="en-US" dirty="0" smtClean="0"/>
              <a:t>MSDO </a:t>
            </a:r>
            <a:r>
              <a:rPr lang="en-US" dirty="0"/>
              <a:t>take on the vast subject area is… limited…</a:t>
            </a:r>
          </a:p>
          <a:p>
            <a:pPr lvl="1"/>
            <a:r>
              <a:rPr lang="en-US" dirty="0"/>
              <a:t>Pedagogical point</a:t>
            </a:r>
          </a:p>
          <a:p>
            <a:pPr lvl="2"/>
            <a:r>
              <a:rPr lang="en-US" i="1" dirty="0"/>
              <a:t>You have to be able to construct a system in order to have something to protect</a:t>
            </a:r>
          </a:p>
          <a:p>
            <a:pPr lvl="2"/>
            <a:r>
              <a:rPr lang="en-US" i="1" dirty="0"/>
              <a:t>MSDO is about constructing that system…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035107-7BFC-4128-8F77-4660C3ACA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828676-6B81-4CB7-B08C-559606F8B8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9D58FF-59CB-4A91-8240-E3963E96C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595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5E4583-5248-461A-8AC9-60FA1F4286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Focus is </a:t>
            </a:r>
            <a:r>
              <a:rPr lang="en-US" i="1" dirty="0"/>
              <a:t>Resisting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06FE37-037D-42C1-BB4A-7188EBFE04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Authorize Actors</a:t>
            </a:r>
          </a:p>
          <a:p>
            <a:r>
              <a:rPr lang="en-US" dirty="0"/>
              <a:t>Encrypt Data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Limit Access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36548A-DA1C-4F6A-B5E5-154061A430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9E7678-B4F8-4F4D-AD2C-06760B2A0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77AE7B-53D5-4BC4-BFE8-076ACA3271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pic>
        <p:nvPicPr>
          <p:cNvPr id="7" name="Picture 3">
            <a:extLst>
              <a:ext uri="{FF2B5EF4-FFF2-40B4-BE49-F238E27FC236}">
                <a16:creationId xmlns:a16="http://schemas.microsoft.com/office/drawing/2014/main" id="{BE185FE4-6D95-4253-A7AE-A16D38F397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1700" y="1104900"/>
            <a:ext cx="5181599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D2930888-B323-4E7B-8FF5-2ED6627A34FF}"/>
              </a:ext>
            </a:extLst>
          </p:cNvPr>
          <p:cNvSpPr/>
          <p:nvPr/>
        </p:nvSpPr>
        <p:spPr>
          <a:xfrm>
            <a:off x="4998720" y="2095500"/>
            <a:ext cx="838200" cy="15240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714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E24A8A-0811-4496-AF9B-5E878FDB1F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… Using Standard Tech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05BE06-D2D7-4DCC-A2EB-812EAD797F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Security is one of the places in which you </a:t>
            </a:r>
            <a:r>
              <a:rPr lang="en-US" i="1" dirty="0"/>
              <a:t>do not want to invent or code your own thing…</a:t>
            </a:r>
          </a:p>
          <a:p>
            <a:pPr lvl="1"/>
            <a:r>
              <a:rPr lang="en-US" dirty="0"/>
              <a:t>As you </a:t>
            </a:r>
            <a:r>
              <a:rPr lang="en-US" i="1" dirty="0"/>
              <a:t>will get it wrong!</a:t>
            </a:r>
            <a:endParaRPr lang="en-US" dirty="0"/>
          </a:p>
          <a:p>
            <a:pPr lvl="2"/>
            <a:r>
              <a:rPr lang="en-US" dirty="0"/>
              <a:t>(Even standard things like SSL etc., get it wrong…)</a:t>
            </a:r>
          </a:p>
          <a:p>
            <a:r>
              <a:rPr lang="en-US" dirty="0"/>
              <a:t>Authentication and Authorization</a:t>
            </a:r>
          </a:p>
          <a:p>
            <a:pPr lvl="1"/>
            <a:r>
              <a:rPr lang="en-US" dirty="0"/>
              <a:t>We will look at OAuth 2.0</a:t>
            </a:r>
          </a:p>
          <a:p>
            <a:r>
              <a:rPr lang="en-US" dirty="0"/>
              <a:t>Encryption</a:t>
            </a:r>
          </a:p>
          <a:p>
            <a:pPr lvl="1"/>
            <a:r>
              <a:rPr lang="en-US" dirty="0"/>
              <a:t>We will look at encryption, TLS, HTTPS</a:t>
            </a:r>
          </a:p>
          <a:p>
            <a:r>
              <a:rPr lang="en-US" dirty="0"/>
              <a:t>Limit Access</a:t>
            </a:r>
          </a:p>
          <a:p>
            <a:pPr lvl="1"/>
            <a:r>
              <a:rPr lang="en-US" dirty="0"/>
              <a:t>We will look at key handling and </a:t>
            </a:r>
            <a:r>
              <a:rPr lang="en-US" i="1" dirty="0"/>
              <a:t>least privileged principle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BC9787-0427-4FD4-A4BC-3EB94C97EA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73917C-25D9-4411-A791-19D812FA1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BDE537-29FB-49C2-8465-6129552AE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772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D95D50-96AF-4FE9-8A33-68697C9897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Note: They are Disjoint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31DE8F-F138-4845-8F02-FA91870CBF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can</a:t>
            </a:r>
          </a:p>
          <a:p>
            <a:pPr lvl="1"/>
            <a:r>
              <a:rPr lang="en-US" dirty="0"/>
              <a:t>Encrypt data but allow access to everyone (no authentication)</a:t>
            </a:r>
          </a:p>
          <a:p>
            <a:pPr lvl="1"/>
            <a:r>
              <a:rPr lang="en-US" dirty="0"/>
              <a:t>Authorize only real users but not encrypt data</a:t>
            </a:r>
          </a:p>
          <a:p>
            <a:r>
              <a:rPr lang="en-US" dirty="0"/>
              <a:t>Only together do we achieve some level of security…</a:t>
            </a:r>
          </a:p>
          <a:p>
            <a:r>
              <a:rPr lang="en-US" dirty="0"/>
              <a:t>But… In practice</a:t>
            </a:r>
          </a:p>
          <a:p>
            <a:pPr lvl="1"/>
            <a:r>
              <a:rPr lang="en-US" dirty="0"/>
              <a:t>The OAuth protocol works excellent over insecure HTTP</a:t>
            </a:r>
          </a:p>
          <a:p>
            <a:pPr lvl="2"/>
            <a:r>
              <a:rPr lang="en-US" dirty="0"/>
              <a:t>Yeah, you send passwords on public network in clear text </a:t>
            </a:r>
            <a:r>
              <a:rPr lang="en-US" dirty="0">
                <a:sym typeface="Wingdings" panose="05000000000000000000" pitchFamily="2" charset="2"/>
              </a:rPr>
              <a:t></a:t>
            </a:r>
          </a:p>
          <a:p>
            <a:pPr lvl="2"/>
            <a:r>
              <a:rPr lang="en-US" dirty="0">
                <a:sym typeface="Wingdings" panose="05000000000000000000" pitchFamily="2" charset="2"/>
              </a:rPr>
              <a:t>… But from a learning perspective, it works</a:t>
            </a:r>
          </a:p>
          <a:p>
            <a:pPr lvl="1"/>
            <a:r>
              <a:rPr lang="en-US" dirty="0"/>
              <a:t>Secure transmission, HTTPS, is cumbersome…</a:t>
            </a:r>
          </a:p>
          <a:p>
            <a:pPr lvl="2"/>
            <a:r>
              <a:rPr lang="en-US" dirty="0"/>
              <a:t>Hard couplings and key management …  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318C01-03A0-4BE4-A0FC-F6CC5F9E8B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039C2D-1FE1-41B0-B3A9-378C7BB081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77B8F2-E39B-426A-88DA-7D8A60F63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689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5C51A-2686-4FC5-AC3C-4771E33F62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 in MSDO…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C7BD9F-3AC4-4906-AB12-FEC97315AA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actually start in the “wrong end”</a:t>
            </a:r>
          </a:p>
          <a:p>
            <a:endParaRPr lang="en-US" dirty="0"/>
          </a:p>
          <a:p>
            <a:r>
              <a:rPr lang="en-US" i="1" dirty="0"/>
              <a:t>Authorization using OAuth 2.0 protocol first</a:t>
            </a:r>
          </a:p>
          <a:p>
            <a:pPr lvl="1"/>
            <a:r>
              <a:rPr lang="en-US" dirty="0"/>
              <a:t>(or rather, an adaption of it…)</a:t>
            </a:r>
          </a:p>
          <a:p>
            <a:pPr lvl="1"/>
            <a:endParaRPr lang="en-US" dirty="0"/>
          </a:p>
          <a:p>
            <a:r>
              <a:rPr lang="en-US" i="1" dirty="0"/>
              <a:t>Encryption using TSL later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2A5757-A4D0-4D9D-BC4F-D3503A740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6F5FBA-7A78-4BFD-8418-BD2DE182F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65D2BF-F286-48FA-B909-05BFC00F2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456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C0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8100">
          <a:solidFill>
            <a:srgbClr val="C00000"/>
          </a:solidFill>
          <a:headEnd type="none" w="med" len="med"/>
          <a:tailEnd type="non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1526</TotalTime>
  <Words>442</Words>
  <Application>Microsoft Office PowerPoint</Application>
  <PresentationFormat>On-screen Show (16:10)</PresentationFormat>
  <Paragraphs>85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Wingdings</vt:lpstr>
      <vt:lpstr>Office Theme</vt:lpstr>
      <vt:lpstr>Microservices and DevOps</vt:lpstr>
      <vt:lpstr>Security is so important…</vt:lpstr>
      <vt:lpstr>Security</vt:lpstr>
      <vt:lpstr>Disclaimer</vt:lpstr>
      <vt:lpstr>Our Focus is Resisting </vt:lpstr>
      <vt:lpstr>… Using Standard Tech</vt:lpstr>
      <vt:lpstr>Note: They are Disjoint</vt:lpstr>
      <vt:lpstr>So in MSDO…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Stability</dc:title>
  <dc:creator>hbc</dc:creator>
  <cp:lastModifiedBy>Henrik Bærbak Christensen</cp:lastModifiedBy>
  <cp:revision>138</cp:revision>
  <dcterms:created xsi:type="dcterms:W3CDTF">2006-08-16T00:00:00Z</dcterms:created>
  <dcterms:modified xsi:type="dcterms:W3CDTF">2021-08-27T13:15:57Z</dcterms:modified>
</cp:coreProperties>
</file>